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61" r:id="rId7"/>
    <p:sldId id="262" r:id="rId8"/>
    <p:sldId id="263" r:id="rId9"/>
    <p:sldId id="259" r:id="rId10"/>
    <p:sldId id="266" r:id="rId11"/>
    <p:sldId id="260" r:id="rId12"/>
    <p:sldId id="265" r:id="rId13"/>
    <p:sldId id="267" r:id="rId14"/>
    <p:sldId id="269" r:id="rId15"/>
    <p:sldId id="27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59"/>
        <p:guide pos="38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McDonald's: More Than Just Fast Food</a:t>
            </a:r>
            <a:endParaRPr lang="en-US" altLang="zh-CN"/>
          </a:p>
        </p:txBody>
      </p:sp>
      <p:sp>
        <p:nvSpPr>
          <p:cNvPr id="3" name="副标题 2"/>
          <p:cNvSpPr>
            <a:spLocks noGrp="1"/>
          </p:cNvSpPr>
          <p:nvPr>
            <p:ph type="subTitle" idx="1"/>
          </p:nvPr>
        </p:nvSpPr>
        <p:spPr/>
        <p:txBody>
          <a:bodyPr/>
          <a:p>
            <a:r>
              <a:rPr lang="en-US" altLang="zh-CN"/>
              <a:t>Larry</a:t>
            </a:r>
            <a:endParaRPr lang="en-US" altLang="zh-CN"/>
          </a:p>
          <a:p>
            <a:r>
              <a:rPr lang="en-US" altLang="zh-CN"/>
              <a:t>Sep 25, 2025</a:t>
            </a:r>
            <a:endParaRPr lang="en-US" altLang="zh-CN"/>
          </a:p>
        </p:txBody>
      </p:sp>
      <p:pic>
        <p:nvPicPr>
          <p:cNvPr id="7" name="图片 6" descr="mc"/>
          <p:cNvPicPr>
            <a:picLocks noChangeAspect="1"/>
          </p:cNvPicPr>
          <p:nvPr/>
        </p:nvPicPr>
        <p:blipFill>
          <a:blip r:embed="rId1"/>
          <a:stretch>
            <a:fillRect/>
          </a:stretch>
        </p:blipFill>
        <p:spPr>
          <a:xfrm>
            <a:off x="402590" y="2882265"/>
            <a:ext cx="4088765" cy="3578225"/>
          </a:xfrm>
          <a:prstGeom prst="rect">
            <a:avLst/>
          </a:prstGeom>
        </p:spPr>
      </p:pic>
      <p:pic>
        <p:nvPicPr>
          <p:cNvPr id="8" name="图片 7" descr="shuki"/>
          <p:cNvPicPr>
            <a:picLocks noChangeAspect="1"/>
          </p:cNvPicPr>
          <p:nvPr/>
        </p:nvPicPr>
        <p:blipFill>
          <a:blip r:embed="rId2"/>
          <a:stretch>
            <a:fillRect/>
          </a:stretch>
        </p:blipFill>
        <p:spPr>
          <a:xfrm>
            <a:off x="7813040" y="2660015"/>
            <a:ext cx="4033520" cy="4022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23825" y="524510"/>
            <a:ext cx="6096000" cy="6332855"/>
          </a:xfrm>
        </p:spPr>
        <p:txBody>
          <a:bodyPr>
            <a:normAutofit fontScale="70000"/>
          </a:bodyPr>
          <a:p>
            <a:pPr>
              <a:lnSpc>
                <a:spcPct val="90000"/>
              </a:lnSpc>
            </a:pPr>
            <a:r>
              <a:rPr lang="en-US" altLang="zh-CN">
                <a:latin typeface="Times New Roman" panose="02020603050405020304" charset="0"/>
                <a:cs typeface="Times New Roman" panose="02020603050405020304" charset="0"/>
              </a:rPr>
              <a:t>As a child, I was under the fantasy that my obsession(</a:t>
            </a:r>
            <a:r>
              <a:rPr lang="zh-CN" altLang="en-US">
                <a:latin typeface="Times New Roman" panose="02020603050405020304" charset="0"/>
                <a:cs typeface="Times New Roman" panose="02020603050405020304" charset="0"/>
              </a:rPr>
              <a:t>困扰</a:t>
            </a:r>
            <a:r>
              <a:rPr lang="en-US" altLang="zh-CN">
                <a:latin typeface="Times New Roman" panose="02020603050405020304" charset="0"/>
                <a:cs typeface="Times New Roman" panose="02020603050405020304" charset="0"/>
              </a:rPr>
              <a:t>) with such a strange sandwich was eccentric (</a:t>
            </a:r>
            <a:r>
              <a:rPr lang="zh-CN" altLang="en-US">
                <a:latin typeface="Times New Roman" panose="02020603050405020304" charset="0"/>
                <a:cs typeface="Times New Roman" panose="02020603050405020304" charset="0"/>
              </a:rPr>
              <a:t>古怪的</a:t>
            </a:r>
            <a:r>
              <a:rPr lang="en-US" altLang="zh-CN">
                <a:latin typeface="Times New Roman" panose="02020603050405020304" charset="0"/>
                <a:cs typeface="Times New Roman" panose="02020603050405020304" charset="0"/>
              </a:rPr>
              <a:t>). When I went to McDonald’s with friends who got </a:t>
            </a:r>
            <a:r>
              <a:rPr lang="en-US" altLang="zh-CN" u="sng">
                <a:latin typeface="Times New Roman" panose="02020603050405020304" charset="0"/>
                <a:cs typeface="Times New Roman" panose="02020603050405020304" charset="0"/>
              </a:rPr>
              <a:t>Chicken McNuggets Happy Meals</a:t>
            </a:r>
            <a:r>
              <a:rPr lang="en-US" altLang="zh-CN">
                <a:latin typeface="Times New Roman" panose="02020603050405020304" charset="0"/>
                <a:cs typeface="Times New Roman" panose="02020603050405020304" charset="0"/>
              </a:rPr>
              <a:t> or cheeseburgers, ordering the Filet-O-Fish made me feel as if I was in on some sort of secret. After a few years in Montreal, my dad landed a good government job in Victoria, British Columbia. On our drive across Canada, we </a:t>
            </a:r>
            <a:r>
              <a:rPr lang="en-US" altLang="zh-CN">
                <a:highlight>
                  <a:srgbClr val="FFFF00"/>
                </a:highlight>
                <a:latin typeface="Times New Roman" panose="02020603050405020304" charset="0"/>
                <a:cs typeface="Times New Roman" panose="02020603050405020304" charset="0"/>
              </a:rPr>
              <a:t>indulged in</a:t>
            </a:r>
            <a:r>
              <a:rPr lang="en-US" altLang="zh-CN">
                <a:latin typeface="Times New Roman" panose="02020603050405020304" charset="0"/>
                <a:cs typeface="Times New Roman" panose="02020603050405020304" charset="0"/>
              </a:rPr>
              <a:t> the </a:t>
            </a:r>
            <a:r>
              <a:rPr lang="en-US" altLang="zh-CN">
                <a:highlight>
                  <a:srgbClr val="FFFF00"/>
                </a:highlight>
                <a:latin typeface="Times New Roman" panose="02020603050405020304" charset="0"/>
                <a:cs typeface="Times New Roman" panose="02020603050405020304" charset="0"/>
              </a:rPr>
              <a:t>prospect</a:t>
            </a:r>
            <a:r>
              <a:rPr lang="en-US" altLang="zh-CN">
                <a:latin typeface="Times New Roman" panose="02020603050405020304" charset="0"/>
                <a:cs typeface="Times New Roman" panose="02020603050405020304" charset="0"/>
              </a:rPr>
              <a:t> of my dad’s earning a real salary by eating at McDonald’s almost daily, a whirlwind (</a:t>
            </a:r>
            <a:r>
              <a:rPr lang="zh-CN" altLang="en-US">
                <a:latin typeface="Times New Roman" panose="02020603050405020304" charset="0"/>
                <a:cs typeface="Times New Roman" panose="02020603050405020304" charset="0"/>
              </a:rPr>
              <a:t>旋风</a:t>
            </a:r>
            <a:r>
              <a:rPr lang="en-US" altLang="zh-CN">
                <a:latin typeface="Times New Roman" panose="02020603050405020304" charset="0"/>
                <a:cs typeface="Times New Roman" panose="02020603050405020304" charset="0"/>
              </a:rPr>
              <a:t>) of Filet-O-Fish meals (for me) and hamburgers (for my parents). But my experience was shattered (</a:t>
            </a:r>
            <a:r>
              <a:rPr lang="zh-CN" altLang="en-US">
                <a:latin typeface="Times New Roman" panose="02020603050405020304" charset="0"/>
                <a:cs typeface="Times New Roman" panose="02020603050405020304" charset="0"/>
              </a:rPr>
              <a:t>破碎的</a:t>
            </a:r>
            <a:r>
              <a:rPr lang="en-US" altLang="zh-CN">
                <a:latin typeface="Times New Roman" panose="02020603050405020304" charset="0"/>
                <a:cs typeface="Times New Roman" panose="02020603050405020304" charset="0"/>
              </a:rPr>
              <a:t>) when I, fancying myself different, pointed out that my parents both loved hamburgers while I, a renegade, preferred the Filet-O-Fish. “Well, I like the Filet-O-Fish most too,” my mother put it candidly. “But it is expensive, so we only buy it for you.”</a:t>
            </a:r>
            <a:endParaRPr lang="en-US" altLang="zh-CN">
              <a:latin typeface="Times New Roman" panose="02020603050405020304" charset="0"/>
              <a:cs typeface="Times New Roman" panose="02020603050405020304" charset="0"/>
            </a:endParaRPr>
          </a:p>
          <a:p>
            <a:pPr marL="0" indent="0">
              <a:lnSpc>
                <a:spcPct val="90000"/>
              </a:lnSpc>
              <a:buNone/>
            </a:pPr>
            <a:r>
              <a:rPr lang="en-US" altLang="zh-CN">
                <a:latin typeface="Times New Roman" panose="02020603050405020304" charset="0"/>
                <a:cs typeface="Times New Roman" panose="02020603050405020304" charset="0"/>
                <a:sym typeface="+mn-ea"/>
              </a:rPr>
              <a:t>—</a:t>
            </a:r>
            <a:r>
              <a:rPr lang="en-US" altLang="zh-CN" i="1">
                <a:latin typeface="Times New Roman" panose="02020603050405020304" charset="0"/>
                <a:cs typeface="Times New Roman" panose="02020603050405020304" charset="0"/>
                <a:sym typeface="+mn-ea"/>
              </a:rPr>
              <a:t>Why the Filet-O-Fish Is My Gold Standard for Fast Food</a:t>
            </a:r>
            <a:endParaRPr lang="en-US" altLang="zh-CN" i="1">
              <a:latin typeface="Times New Roman" panose="02020603050405020304" charset="0"/>
              <a:cs typeface="Times New Roman" panose="02020603050405020304" charset="0"/>
            </a:endParaRPr>
          </a:p>
          <a:p>
            <a:pPr marL="0" indent="0">
              <a:lnSpc>
                <a:spcPct val="90000"/>
              </a:lnSpc>
              <a:buNone/>
            </a:pPr>
            <a:endParaRPr lang="en-US" altLang="zh-CN">
              <a:latin typeface="Times New Roman" panose="02020603050405020304" charset="0"/>
              <a:cs typeface="Times New Roman" panose="02020603050405020304" charset="0"/>
            </a:endParaRPr>
          </a:p>
        </p:txBody>
      </p:sp>
      <p:sp>
        <p:nvSpPr>
          <p:cNvPr id="5" name="文本框 4"/>
          <p:cNvSpPr txBox="1"/>
          <p:nvPr/>
        </p:nvSpPr>
        <p:spPr>
          <a:xfrm>
            <a:off x="6219825" y="691515"/>
            <a:ext cx="5499100" cy="4707890"/>
          </a:xfrm>
          <a:prstGeom prst="rect">
            <a:avLst/>
          </a:prstGeom>
        </p:spPr>
        <p:txBody>
          <a:bodyPr wrap="square">
            <a:spAutoFit/>
          </a:bodyPr>
          <a:p>
            <a:pPr marL="0" indent="0"/>
            <a:r>
              <a:rPr lang="zh-CN" altLang="en-US" sz="2000" b="0" i="0">
                <a:solidFill>
                  <a:srgbClr val="333333"/>
                </a:solidFill>
                <a:latin typeface="楷体" panose="02010609060101010101" charset="-122"/>
                <a:ea typeface="楷体" panose="02010609060101010101" charset="-122"/>
              </a:rPr>
              <a:t>在小时候的想象中，我对这种奇怪的三明治的痴迷颇为异乎寻常。当我和朋友们去麦当劳时，他们点的都是</a:t>
            </a:r>
            <a:r>
              <a:rPr lang="zh-CN" altLang="en-US" sz="2000" b="0" i="0" u="sng">
                <a:solidFill>
                  <a:srgbClr val="333333"/>
                </a:solidFill>
                <a:latin typeface="楷体" panose="02010609060101010101" charset="-122"/>
                <a:ea typeface="楷体" panose="02010609060101010101" charset="-122"/>
              </a:rPr>
              <a:t>麦乐鸡快乐套餐</a:t>
            </a:r>
            <a:r>
              <a:rPr lang="zh-CN" altLang="en-US" sz="2000" b="0" i="0">
                <a:solidFill>
                  <a:srgbClr val="333333"/>
                </a:solidFill>
                <a:latin typeface="楷体" panose="02010609060101010101" charset="-122"/>
                <a:ea typeface="楷体" panose="02010609060101010101" charset="-122"/>
              </a:rPr>
              <a:t>或芝士汉堡等，我点的却是麦香鱼，这让我觉得我似乎知道一个他们不知道的秘密。在蒙特利尔住了几年后，我爸在不列颠哥伦比亚省的维多利亚市找到了一份很好的政府工作。在开车穿越加拿大的路上，我们</a:t>
            </a:r>
            <a:r>
              <a:rPr lang="zh-CN" altLang="en-US" sz="2000" b="0" i="0">
                <a:solidFill>
                  <a:srgbClr val="333333"/>
                </a:solidFill>
                <a:highlight>
                  <a:srgbClr val="FFFF00"/>
                </a:highlight>
                <a:latin typeface="楷体" panose="02010609060101010101" charset="-122"/>
                <a:ea typeface="楷体" panose="02010609060101010101" charset="-122"/>
              </a:rPr>
              <a:t>尽情享受</a:t>
            </a:r>
            <a:r>
              <a:rPr lang="zh-CN" altLang="en-US" sz="2000" b="0" i="0">
                <a:solidFill>
                  <a:srgbClr val="333333"/>
                </a:solidFill>
                <a:latin typeface="楷体" panose="02010609060101010101" charset="-122"/>
                <a:ea typeface="楷体" panose="02010609060101010101" charset="-122"/>
              </a:rPr>
              <a:t>了我爸将挣到真正薪水的</a:t>
            </a:r>
            <a:r>
              <a:rPr lang="zh-CN" altLang="en-US" sz="2000" b="0" i="0">
                <a:solidFill>
                  <a:srgbClr val="333333"/>
                </a:solidFill>
                <a:highlight>
                  <a:srgbClr val="FFFF00"/>
                </a:highlight>
                <a:latin typeface="楷体" panose="02010609060101010101" charset="-122"/>
                <a:ea typeface="楷体" panose="02010609060101010101" charset="-122"/>
              </a:rPr>
              <a:t>前景</a:t>
            </a:r>
            <a:r>
              <a:rPr lang="zh-CN" altLang="en-US" sz="2000" b="0" i="0">
                <a:solidFill>
                  <a:srgbClr val="333333"/>
                </a:solidFill>
                <a:latin typeface="楷体" panose="02010609060101010101" charset="-122"/>
                <a:ea typeface="楷体" panose="02010609060101010101" charset="-122"/>
              </a:rPr>
              <a:t>：几乎每天都要在麦当劳吃饭，我吃麦香鱼套餐，我妈我爸吃汉堡。但当我自以为与众不同，指出我的父母喜欢汉堡，而我却不像他们，更喜欢麦香鱼时，我的经验受到了一次极大的打击。</a:t>
            </a:r>
            <a:r>
              <a:rPr lang="en-US" altLang="zh-CN" sz="2000" b="0" i="0">
                <a:solidFill>
                  <a:srgbClr val="333333"/>
                </a:solidFill>
                <a:latin typeface="楷体" panose="02010609060101010101" charset="-122"/>
                <a:ea typeface="楷体" panose="02010609060101010101" charset="-122"/>
              </a:rPr>
              <a:t>“</a:t>
            </a:r>
            <a:r>
              <a:rPr lang="zh-CN" altLang="en-US" sz="2000" b="0" i="0">
                <a:solidFill>
                  <a:srgbClr val="333333"/>
                </a:solidFill>
                <a:latin typeface="楷体" panose="02010609060101010101" charset="-122"/>
                <a:ea typeface="楷体" panose="02010609060101010101" charset="-122"/>
              </a:rPr>
              <a:t>嗯，我最喜欢的也是麦香鱼，</a:t>
            </a:r>
            <a:r>
              <a:rPr lang="en-US" altLang="zh-CN" sz="2000" b="0" i="0">
                <a:solidFill>
                  <a:srgbClr val="333333"/>
                </a:solidFill>
                <a:latin typeface="楷体" panose="02010609060101010101" charset="-122"/>
                <a:ea typeface="楷体" panose="02010609060101010101" charset="-122"/>
              </a:rPr>
              <a:t>”</a:t>
            </a:r>
            <a:r>
              <a:rPr lang="zh-CN" altLang="en-US" sz="2000" b="0" i="0">
                <a:solidFill>
                  <a:srgbClr val="333333"/>
                </a:solidFill>
                <a:latin typeface="楷体" panose="02010609060101010101" charset="-122"/>
                <a:ea typeface="楷体" panose="02010609060101010101" charset="-122"/>
              </a:rPr>
              <a:t>我妈直言道。</a:t>
            </a:r>
            <a:r>
              <a:rPr lang="en-US" altLang="zh-CN" sz="2000" b="0" i="0">
                <a:solidFill>
                  <a:srgbClr val="333333"/>
                </a:solidFill>
                <a:latin typeface="楷体" panose="02010609060101010101" charset="-122"/>
                <a:ea typeface="楷体" panose="02010609060101010101" charset="-122"/>
              </a:rPr>
              <a:t>“</a:t>
            </a:r>
            <a:r>
              <a:rPr lang="zh-CN" altLang="en-US" sz="2000" b="0" i="0">
                <a:solidFill>
                  <a:srgbClr val="333333"/>
                </a:solidFill>
                <a:latin typeface="楷体" panose="02010609060101010101" charset="-122"/>
                <a:ea typeface="楷体" panose="02010609060101010101" charset="-122"/>
              </a:rPr>
              <a:t>但麦香鱼太贵了，所以我们只给你买。</a:t>
            </a:r>
            <a:r>
              <a:rPr lang="en-US" altLang="zh-CN" sz="2000" b="0" i="0">
                <a:solidFill>
                  <a:srgbClr val="333333"/>
                </a:solidFill>
                <a:latin typeface="楷体" panose="02010609060101010101" charset="-122"/>
                <a:ea typeface="楷体" panose="02010609060101010101" charset="-122"/>
              </a:rPr>
              <a:t>”</a:t>
            </a:r>
            <a:endParaRPr lang="en-US" altLang="zh-CN" sz="2000" b="0" i="0">
              <a:solidFill>
                <a:srgbClr val="333333"/>
              </a:solidFill>
              <a:latin typeface="楷体" panose="02010609060101010101" charset="-122"/>
              <a:ea typeface="楷体" panose="0201060906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cs typeface="+mj-lt"/>
              </a:rPr>
              <a:t>Summary</a:t>
            </a:r>
            <a:endParaRPr lang="en-US" altLang="zh-CN">
              <a:cs typeface="+mj-lt"/>
            </a:endParaRPr>
          </a:p>
        </p:txBody>
      </p:sp>
      <p:sp>
        <p:nvSpPr>
          <p:cNvPr id="3" name="矩形 2"/>
          <p:cNvSpPr/>
          <p:nvPr/>
        </p:nvSpPr>
        <p:spPr>
          <a:xfrm>
            <a:off x="-635" y="6404610"/>
            <a:ext cx="4151630"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046480" y="2196465"/>
            <a:ext cx="4297045"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内容占位符 2"/>
          <p:cNvSpPr>
            <a:spLocks noGrp="1"/>
          </p:cNvSpPr>
          <p:nvPr/>
        </p:nvSpPr>
        <p:spPr>
          <a:xfrm>
            <a:off x="838200" y="15519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p:txBody>
      </p:sp>
      <p:sp>
        <p:nvSpPr>
          <p:cNvPr id="4" name="内容占位符 3"/>
          <p:cNvSpPr/>
          <p:nvPr>
            <p:ph idx="1"/>
          </p:nvPr>
        </p:nvSpPr>
        <p:spPr>
          <a:xfrm>
            <a:off x="838200" y="1397000"/>
            <a:ext cx="10515600" cy="4351338"/>
          </a:xfrm>
        </p:spPr>
        <p:txBody>
          <a:bodyPr/>
          <a:p>
            <a:r>
              <a:rPr lang="en-US" altLang="zh-CN"/>
              <a:t>In summary, we have seen that McDonald's success isn't just about fast service. It’s about the visionary ambition of </a:t>
            </a:r>
            <a:r>
              <a:rPr lang="en-US" altLang="zh-CN" b="1"/>
              <a:t>Ray Kroc</a:t>
            </a:r>
            <a:r>
              <a:rPr lang="en-US" altLang="zh-CN"/>
              <a:t>, the foundation of the '</a:t>
            </a:r>
            <a:r>
              <a:rPr lang="en-US" altLang="zh-CN" b="1"/>
              <a:t>Speedee Service System</a:t>
            </a:r>
            <a:r>
              <a:rPr lang="en-US" altLang="zh-CN"/>
              <a:t>', and the perfect balance between </a:t>
            </a:r>
            <a:r>
              <a:rPr lang="en-US" altLang="zh-CN" b="1"/>
              <a:t>global consistency</a:t>
            </a:r>
            <a:r>
              <a:rPr lang="en-US" altLang="zh-CN"/>
              <a:t> and </a:t>
            </a:r>
            <a:r>
              <a:rPr lang="en-US" altLang="zh-CN" b="1"/>
              <a:t>local adaptation</a:t>
            </a:r>
            <a:r>
              <a:rPr lang="en-US" altLang="zh-CN"/>
              <a:t>. This unique blend is symbolized by everything from the serious </a:t>
            </a:r>
            <a:r>
              <a:rPr lang="en-US" altLang="zh-CN" b="1"/>
              <a:t>Big Mac Index</a:t>
            </a:r>
            <a:r>
              <a:rPr lang="en-US" altLang="zh-CN"/>
              <a:t> to the culturally relevant Filet-O-Fish story. McDonald's is truly a global cultural, economic, and culinary phenomenon.</a:t>
            </a:r>
            <a:endParaRPr lang="en-US" altLang="zh-CN"/>
          </a:p>
        </p:txBody>
      </p:sp>
      <p:pic>
        <p:nvPicPr>
          <p:cNvPr id="5" name="图片 4"/>
          <p:cNvPicPr/>
          <p:nvPr/>
        </p:nvPicPr>
        <p:blipFill>
          <a:blip r:embed="rId1"/>
          <a:stretch>
            <a:fillRect/>
          </a:stretch>
        </p:blipFill>
        <p:spPr>
          <a:xfrm>
            <a:off x="-14605" y="4264660"/>
            <a:ext cx="1848485" cy="2750820"/>
          </a:xfrm>
          <a:prstGeom prst="rect">
            <a:avLst/>
          </a:prstGeom>
        </p:spPr>
      </p:pic>
      <p:pic>
        <p:nvPicPr>
          <p:cNvPr id="11" name="图片 10"/>
          <p:cNvPicPr/>
          <p:nvPr/>
        </p:nvPicPr>
        <p:blipFill>
          <a:blip r:embed="rId2"/>
          <a:stretch>
            <a:fillRect/>
          </a:stretch>
        </p:blipFill>
        <p:spPr>
          <a:xfrm>
            <a:off x="1833880" y="4264660"/>
            <a:ext cx="4366260" cy="2597150"/>
          </a:xfrm>
          <a:prstGeom prst="rect">
            <a:avLst/>
          </a:prstGeom>
        </p:spPr>
      </p:pic>
      <p:pic>
        <p:nvPicPr>
          <p:cNvPr id="13" name="图片 12"/>
          <p:cNvPicPr>
            <a:picLocks noChangeAspect="1"/>
          </p:cNvPicPr>
          <p:nvPr/>
        </p:nvPicPr>
        <p:blipFill>
          <a:blip r:embed="rId3"/>
          <a:stretch>
            <a:fillRect/>
          </a:stretch>
        </p:blipFill>
        <p:spPr>
          <a:xfrm>
            <a:off x="6200140" y="4260850"/>
            <a:ext cx="2099310" cy="2600960"/>
          </a:xfrm>
          <a:prstGeom prst="rect">
            <a:avLst/>
          </a:prstGeom>
        </p:spPr>
      </p:pic>
      <p:pic>
        <p:nvPicPr>
          <p:cNvPr id="14" name="图片 13"/>
          <p:cNvPicPr/>
          <p:nvPr/>
        </p:nvPicPr>
        <p:blipFill>
          <a:blip r:embed="rId4"/>
          <a:stretch>
            <a:fillRect/>
          </a:stretch>
        </p:blipFill>
        <p:spPr>
          <a:xfrm>
            <a:off x="8299450" y="4264660"/>
            <a:ext cx="3892550" cy="27508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Thanks for listening!</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Word List</a:t>
            </a:r>
            <a:endParaRPr lang="en-US" altLang="zh-CN"/>
          </a:p>
        </p:txBody>
      </p:sp>
      <p:sp>
        <p:nvSpPr>
          <p:cNvPr id="5" name="内容占位符 4"/>
          <p:cNvSpPr/>
          <p:nvPr>
            <p:ph idx="1"/>
          </p:nvPr>
        </p:nvSpPr>
        <p:spPr>
          <a:xfrm>
            <a:off x="718185" y="1323975"/>
            <a:ext cx="10515600" cy="4351338"/>
          </a:xfrm>
        </p:spPr>
        <p:txBody>
          <a:bodyPr>
            <a:noAutofit/>
          </a:bodyPr>
          <a:p>
            <a:pPr algn="l">
              <a:buClrTx/>
              <a:buSzTx/>
            </a:pPr>
            <a:r>
              <a:rPr lang="zh-CN" altLang="en-US"/>
              <a:t>Innovation	n. 创新，革新 </a:t>
            </a:r>
            <a:endParaRPr lang="zh-CN" altLang="en-US"/>
          </a:p>
          <a:p>
            <a:pPr algn="l">
              <a:buClrTx/>
              <a:buSzTx/>
            </a:pPr>
            <a:r>
              <a:rPr lang="zh-CN" altLang="en-US"/>
              <a:t>Consistent	</a:t>
            </a:r>
            <a:r>
              <a:rPr lang="zh-CN" altLang="en-US">
                <a:sym typeface="+mn-ea"/>
              </a:rPr>
              <a:t>adj. </a:t>
            </a:r>
            <a:r>
              <a:rPr lang="zh-CN" altLang="en-US"/>
              <a:t>始终如一的，味道一致的 </a:t>
            </a:r>
            <a:endParaRPr lang="zh-CN" altLang="en-US"/>
          </a:p>
          <a:p>
            <a:pPr algn="l">
              <a:buClrTx/>
              <a:buSzTx/>
            </a:pPr>
            <a:r>
              <a:rPr lang="zh-CN" altLang="en-US"/>
              <a:t>Visionary	n. 有远见的人 </a:t>
            </a:r>
            <a:endParaRPr lang="zh-CN" altLang="en-US"/>
          </a:p>
          <a:p>
            <a:pPr algn="l">
              <a:buClrTx/>
              <a:buSzTx/>
            </a:pPr>
            <a:r>
              <a:rPr lang="zh-CN" altLang="en-US"/>
              <a:t>Transform	v. 彻底改变，使</a:t>
            </a:r>
            <a:r>
              <a:rPr lang="zh-CN" altLang="en-US"/>
              <a:t>...改观 </a:t>
            </a:r>
            <a:endParaRPr lang="zh-CN" altLang="en-US"/>
          </a:p>
          <a:p>
            <a:pPr algn="l">
              <a:buClrTx/>
              <a:buSzTx/>
            </a:pPr>
            <a:r>
              <a:rPr lang="zh-CN" altLang="en-US"/>
              <a:t>Efficiency	n. 效率 </a:t>
            </a:r>
            <a:endParaRPr lang="zh-CN" altLang="en-US"/>
          </a:p>
          <a:p>
            <a:pPr algn="l">
              <a:buClrTx/>
              <a:buSzTx/>
            </a:pPr>
            <a:r>
              <a:rPr lang="zh-CN" altLang="en-US"/>
              <a:t>Relentless	adj. 不懈的，持续不断的 </a:t>
            </a:r>
            <a:endParaRPr lang="zh-CN" altLang="en-US"/>
          </a:p>
          <a:p>
            <a:pPr algn="l">
              <a:buClrTx/>
              <a:buSzTx/>
            </a:pPr>
            <a:r>
              <a:rPr lang="zh-CN" altLang="en-US"/>
              <a:t>Empire	n. 帝国</a:t>
            </a:r>
            <a:r>
              <a:rPr lang="zh-CN" altLang="en-US"/>
              <a:t> (引申为庞大的企业) </a:t>
            </a:r>
            <a:endParaRPr lang="zh-CN" altLang="en-US"/>
          </a:p>
          <a:p>
            <a:pPr algn="l">
              <a:buClrTx/>
              <a:buSzTx/>
            </a:pPr>
            <a:r>
              <a:rPr lang="zh-CN" altLang="en-US"/>
              <a:t>Undervalued	adj. 被低估的，价值被低估的 </a:t>
            </a:r>
            <a:endParaRPr lang="zh-CN" altLang="en-US"/>
          </a:p>
          <a:p>
            <a:pPr algn="l">
              <a:buClrTx/>
              <a:buSzTx/>
            </a:pPr>
            <a:r>
              <a:rPr lang="zh-CN" altLang="en-US"/>
              <a:t>Obsession	n. 痴迷，着迷 </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What's Your Favorite Item in McDonald’s?</a:t>
            </a:r>
            <a:endParaRPr lang="en-US" altLang="zh-CN"/>
          </a:p>
        </p:txBody>
      </p:sp>
      <p:pic>
        <p:nvPicPr>
          <p:cNvPr id="4" name="内容占位符 3"/>
          <p:cNvPicPr>
            <a:picLocks noChangeAspect="1"/>
          </p:cNvPicPr>
          <p:nvPr>
            <p:ph idx="1"/>
          </p:nvPr>
        </p:nvPicPr>
        <p:blipFill>
          <a:blip r:embed="rId1"/>
          <a:stretch>
            <a:fillRect/>
          </a:stretch>
        </p:blipFill>
        <p:spPr>
          <a:xfrm>
            <a:off x="259080" y="1345565"/>
            <a:ext cx="4815840" cy="5502275"/>
          </a:xfrm>
          <a:prstGeom prst="rect">
            <a:avLst/>
          </a:prstGeom>
        </p:spPr>
      </p:pic>
      <p:pic>
        <p:nvPicPr>
          <p:cNvPr id="5" name="图片 4"/>
          <p:cNvPicPr/>
          <p:nvPr/>
        </p:nvPicPr>
        <p:blipFill>
          <a:blip r:embed="rId2"/>
          <a:stretch>
            <a:fillRect/>
          </a:stretch>
        </p:blipFill>
        <p:spPr>
          <a:xfrm>
            <a:off x="4967605" y="1169035"/>
            <a:ext cx="1938655" cy="2417445"/>
          </a:xfrm>
          <a:prstGeom prst="rect">
            <a:avLst/>
          </a:prstGeom>
        </p:spPr>
      </p:pic>
      <p:pic>
        <p:nvPicPr>
          <p:cNvPr id="6" name="图片 5"/>
          <p:cNvPicPr/>
          <p:nvPr/>
        </p:nvPicPr>
        <p:blipFill>
          <a:blip r:embed="rId3"/>
          <a:stretch>
            <a:fillRect/>
          </a:stretch>
        </p:blipFill>
        <p:spPr>
          <a:xfrm>
            <a:off x="6588760" y="679450"/>
            <a:ext cx="3108325" cy="3512185"/>
          </a:xfrm>
          <a:prstGeom prst="rect">
            <a:avLst/>
          </a:prstGeom>
        </p:spPr>
      </p:pic>
      <p:pic>
        <p:nvPicPr>
          <p:cNvPr id="7" name="图片 6"/>
          <p:cNvPicPr/>
          <p:nvPr/>
        </p:nvPicPr>
        <p:blipFill>
          <a:blip r:embed="rId4"/>
          <a:stretch>
            <a:fillRect/>
          </a:stretch>
        </p:blipFill>
        <p:spPr>
          <a:xfrm>
            <a:off x="9197975" y="1169035"/>
            <a:ext cx="3134995" cy="2964815"/>
          </a:xfrm>
          <a:prstGeom prst="rect">
            <a:avLst/>
          </a:prstGeom>
        </p:spPr>
      </p:pic>
      <p:pic>
        <p:nvPicPr>
          <p:cNvPr id="8" name="图片 7"/>
          <p:cNvPicPr/>
          <p:nvPr/>
        </p:nvPicPr>
        <p:blipFill>
          <a:blip r:embed="rId5"/>
          <a:stretch>
            <a:fillRect/>
          </a:stretch>
        </p:blipFill>
        <p:spPr>
          <a:xfrm>
            <a:off x="4827270" y="3287395"/>
            <a:ext cx="2537460" cy="2360930"/>
          </a:xfrm>
          <a:prstGeom prst="rect">
            <a:avLst/>
          </a:prstGeom>
        </p:spPr>
      </p:pic>
      <p:pic>
        <p:nvPicPr>
          <p:cNvPr id="9" name="图片 8"/>
          <p:cNvPicPr/>
          <p:nvPr/>
        </p:nvPicPr>
        <p:blipFill>
          <a:blip r:embed="rId6"/>
          <a:stretch>
            <a:fillRect/>
          </a:stretch>
        </p:blipFill>
        <p:spPr>
          <a:xfrm>
            <a:off x="5129530" y="5048885"/>
            <a:ext cx="7062470" cy="1798955"/>
          </a:xfrm>
          <a:prstGeom prst="rect">
            <a:avLst/>
          </a:prstGeom>
        </p:spPr>
      </p:pic>
      <p:pic>
        <p:nvPicPr>
          <p:cNvPr id="10" name="图片 9"/>
          <p:cNvPicPr/>
          <p:nvPr/>
        </p:nvPicPr>
        <p:blipFill>
          <a:blip r:embed="rId7"/>
          <a:stretch>
            <a:fillRect/>
          </a:stretch>
        </p:blipFill>
        <p:spPr>
          <a:xfrm>
            <a:off x="7052310" y="2391410"/>
            <a:ext cx="3619500" cy="3860165"/>
          </a:xfrm>
          <a:prstGeom prst="rect">
            <a:avLst/>
          </a:prstGeom>
        </p:spPr>
      </p:pic>
      <p:pic>
        <p:nvPicPr>
          <p:cNvPr id="11" name="图片 10"/>
          <p:cNvPicPr/>
          <p:nvPr/>
        </p:nvPicPr>
        <p:blipFill>
          <a:blip r:embed="rId8"/>
          <a:stretch>
            <a:fillRect/>
          </a:stretch>
        </p:blipFill>
        <p:spPr>
          <a:xfrm>
            <a:off x="9587865" y="2268855"/>
            <a:ext cx="3252470" cy="3379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It All Started with Speed...</a:t>
            </a:r>
            <a:endParaRPr lang="en-US" altLang="zh-CN"/>
          </a:p>
        </p:txBody>
      </p:sp>
      <p:sp>
        <p:nvSpPr>
          <p:cNvPr id="3" name="内容占位符 2"/>
          <p:cNvSpPr>
            <a:spLocks noGrp="1"/>
          </p:cNvSpPr>
          <p:nvPr>
            <p:ph idx="1"/>
          </p:nvPr>
        </p:nvSpPr>
        <p:spPr>
          <a:xfrm>
            <a:off x="838200" y="1445260"/>
            <a:ext cx="10515600" cy="2811145"/>
          </a:xfrm>
        </p:spPr>
        <p:txBody>
          <a:bodyPr/>
          <a:p>
            <a:r>
              <a:rPr lang="en-US" altLang="zh-CN"/>
              <a:t>Founders: Richard &amp; Maurice McDonald</a:t>
            </a:r>
            <a:endParaRPr lang="en-US" altLang="zh-CN"/>
          </a:p>
          <a:p>
            <a:r>
              <a:rPr lang="en-US" altLang="zh-CN"/>
              <a:t>When &amp; Where: 1940, California</a:t>
            </a:r>
            <a:endParaRPr lang="en-US" altLang="zh-CN"/>
          </a:p>
          <a:p>
            <a:r>
              <a:rPr lang="en-US" altLang="zh-CN"/>
              <a:t>Key Innovation: The "Speedee Service System"</a:t>
            </a:r>
            <a:endParaRPr lang="en-US" altLang="zh-CN"/>
          </a:p>
          <a:p>
            <a:pPr lvl="1"/>
            <a:r>
              <a:rPr lang="en-US" altLang="zh-CN"/>
              <a:t>An assembly-line (</a:t>
            </a:r>
            <a:r>
              <a:rPr lang="zh-CN" altLang="en-US"/>
              <a:t>流水线</a:t>
            </a:r>
            <a:r>
              <a:rPr lang="en-US" altLang="zh-CN"/>
              <a:t>) method for making food.</a:t>
            </a:r>
            <a:endParaRPr lang="en-US" altLang="zh-CN"/>
          </a:p>
          <a:p>
            <a:pPr lvl="1"/>
            <a:r>
              <a:rPr lang="en-US" altLang="zh-CN"/>
              <a:t>Revolutionary idea: Made food faster, cheaper, and consistent.</a:t>
            </a:r>
            <a:endParaRPr lang="en-US" altLang="zh-CN"/>
          </a:p>
        </p:txBody>
      </p:sp>
      <p:pic>
        <p:nvPicPr>
          <p:cNvPr id="4" name="图片 3"/>
          <p:cNvPicPr/>
          <p:nvPr/>
        </p:nvPicPr>
        <p:blipFill>
          <a:blip r:embed="rId1"/>
          <a:stretch>
            <a:fillRect/>
          </a:stretch>
        </p:blipFill>
        <p:spPr>
          <a:xfrm>
            <a:off x="0" y="4257040"/>
            <a:ext cx="3914140" cy="2600960"/>
          </a:xfrm>
          <a:prstGeom prst="rect">
            <a:avLst/>
          </a:prstGeom>
        </p:spPr>
      </p:pic>
      <p:pic>
        <p:nvPicPr>
          <p:cNvPr id="5" name="1.麦当劳的快餐化运营模式引领世界潮流(Av1106239197,P1)">
            <a:hlinkClick r:id="" action="ppaction://media"/>
          </p:cNvPr>
          <p:cNvPicPr/>
          <p:nvPr>
            <a:videoFile r:link="rId2"/>
            <p:extLst>
              <p:ext uri="{DAA4B4D4-6D71-4841-9C94-3DE7FCFB9230}">
                <p14:media xmlns:p14="http://schemas.microsoft.com/office/powerpoint/2010/main" r:embed="rId3">
                  <p14:trim end="158839.000000"/>
                </p14:media>
              </p:ext>
            </p:extLst>
          </p:nvPr>
        </p:nvPicPr>
        <p:blipFill>
          <a:blip r:embed="rId4"/>
          <a:stretch>
            <a:fillRect/>
          </a:stretch>
        </p:blipFill>
        <p:spPr>
          <a:xfrm>
            <a:off x="7156450" y="365125"/>
            <a:ext cx="4752975" cy="1981200"/>
          </a:xfrm>
          <a:prstGeom prst="rect">
            <a:avLst/>
          </a:prstGeom>
        </p:spPr>
      </p:pic>
      <p:pic>
        <p:nvPicPr>
          <p:cNvPr id="6" name="图片 5"/>
          <p:cNvPicPr>
            <a:picLocks noChangeAspect="1"/>
          </p:cNvPicPr>
          <p:nvPr/>
        </p:nvPicPr>
        <p:blipFill>
          <a:blip r:embed="rId5"/>
          <a:stretch>
            <a:fillRect/>
          </a:stretch>
        </p:blipFill>
        <p:spPr>
          <a:xfrm>
            <a:off x="3914140" y="4256405"/>
            <a:ext cx="8277860" cy="2592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p:cTn id="9" fill="hold" display="1">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The Man with a Vision</a:t>
            </a:r>
            <a:endParaRPr lang="en-US" altLang="zh-CN"/>
          </a:p>
        </p:txBody>
      </p:sp>
      <p:sp>
        <p:nvSpPr>
          <p:cNvPr id="3" name="内容占位符 2"/>
          <p:cNvSpPr>
            <a:spLocks noGrp="1"/>
          </p:cNvSpPr>
          <p:nvPr>
            <p:ph idx="1"/>
          </p:nvPr>
        </p:nvSpPr>
        <p:spPr>
          <a:xfrm>
            <a:off x="6096000" y="1825625"/>
            <a:ext cx="5572125" cy="6285865"/>
          </a:xfrm>
        </p:spPr>
        <p:txBody>
          <a:bodyPr>
            <a:normAutofit fontScale="80000"/>
          </a:bodyPr>
          <a:p>
            <a:r>
              <a:rPr lang="en-US" altLang="zh-CN"/>
              <a:t>Ray Kroc is widely credited (</a:t>
            </a:r>
            <a:r>
              <a:rPr lang="zh-CN" altLang="en-US"/>
              <a:t>赞许</a:t>
            </a:r>
            <a:r>
              <a:rPr lang="en-US" altLang="zh-CN"/>
              <a:t>) as the visionary who transformed McDonald's into the global fast-food empire it is today. Originally a milkshake machine salesman, he was impressed by the efficiency of the "Speedee Service System" at the McDonald brothers' small restaurant. While the founders were content with their local success, Kroc saw the immense (</a:t>
            </a:r>
            <a:r>
              <a:rPr lang="zh-CN" altLang="en-US"/>
              <a:t>巨大的</a:t>
            </a:r>
            <a:r>
              <a:rPr lang="en-US" altLang="zh-CN"/>
              <a:t>) potential for a nationwide franchise (</a:t>
            </a:r>
            <a:r>
              <a:rPr lang="zh-CN" altLang="en-US"/>
              <a:t>特许经销权</a:t>
            </a:r>
            <a:r>
              <a:rPr lang="en-US" altLang="zh-CN"/>
              <a:t>). Driven by his ambitious vision, he bought the company in 1961 and, through his relentless determination and business intelligence, led its massive expansion, making the Golden Arches one of the most recognized symbols in the world.</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p:nvPr/>
        </p:nvPicPr>
        <p:blipFill>
          <a:blip r:embed="rId1"/>
          <a:stretch>
            <a:fillRect/>
          </a:stretch>
        </p:blipFill>
        <p:spPr>
          <a:xfrm>
            <a:off x="476250" y="1989455"/>
            <a:ext cx="5619750" cy="2915285"/>
          </a:xfrm>
          <a:prstGeom prst="rect">
            <a:avLst/>
          </a:prstGeom>
        </p:spPr>
      </p:pic>
      <p:sp>
        <p:nvSpPr>
          <p:cNvPr id="5" name="文本框 4"/>
          <p:cNvSpPr txBox="1"/>
          <p:nvPr/>
        </p:nvSpPr>
        <p:spPr>
          <a:xfrm>
            <a:off x="746125" y="5546408"/>
            <a:ext cx="5080000" cy="829945"/>
          </a:xfrm>
          <a:prstGeom prst="rect">
            <a:avLst/>
          </a:prstGeom>
        </p:spPr>
        <p:txBody>
          <a:bodyPr>
            <a:spAutoFit/>
          </a:bodyPr>
          <a:p>
            <a:pPr algn="ctr"/>
            <a:r>
              <a:rPr lang="en-US" altLang="zh-CN" sz="2400"/>
              <a:t>"Luck is a dividend of sweat."</a:t>
            </a:r>
            <a:endParaRPr lang="en-US" altLang="zh-CN" sz="2400"/>
          </a:p>
          <a:p>
            <a:pPr algn="ctr"/>
            <a:r>
              <a:rPr lang="en-US" altLang="zh-CN" sz="2400"/>
              <a:t>—</a:t>
            </a:r>
            <a:r>
              <a:rPr lang="en-US" altLang="zh-CN" sz="2400">
                <a:sym typeface="+mn-ea"/>
              </a:rPr>
              <a:t>Ray Kroc</a:t>
            </a:r>
            <a:endParaRPr lang="en-US" altLang="zh-CN"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Different? Same? How Did They Conquer (</a:t>
            </a:r>
            <a:r>
              <a:rPr lang="zh-CN" altLang="en-US"/>
              <a:t>征服</a:t>
            </a:r>
            <a:r>
              <a:rPr lang="en-US" altLang="zh-CN"/>
              <a:t>) the World?</a:t>
            </a:r>
            <a:endParaRPr lang="en-US" altLang="zh-CN"/>
          </a:p>
        </p:txBody>
      </p:sp>
      <p:sp>
        <p:nvSpPr>
          <p:cNvPr id="3" name="内容占位符 2"/>
          <p:cNvSpPr>
            <a:spLocks noGrp="1"/>
          </p:cNvSpPr>
          <p:nvPr>
            <p:ph idx="1"/>
          </p:nvPr>
        </p:nvSpPr>
        <p:spPr>
          <a:xfrm>
            <a:off x="838200" y="1825625"/>
            <a:ext cx="10515600" cy="4351338"/>
          </a:xfrm>
        </p:spPr>
        <p:txBody>
          <a:bodyPr/>
          <a:p>
            <a:r>
              <a:rPr lang="en-US" altLang="zh-CN"/>
              <a:t>Consistency: A Big Mac in Tokyo tastes almost the same as one in New York. You always know what you're getting.</a:t>
            </a:r>
            <a:endParaRPr lang="en-US" altLang="zh-CN"/>
          </a:p>
        </p:txBody>
      </p:sp>
      <p:pic>
        <p:nvPicPr>
          <p:cNvPr id="4" name="图片 3"/>
          <p:cNvPicPr>
            <a:picLocks noChangeAspect="1"/>
          </p:cNvPicPr>
          <p:nvPr/>
        </p:nvPicPr>
        <p:blipFill>
          <a:blip r:embed="rId1"/>
          <a:stretch>
            <a:fillRect/>
          </a:stretch>
        </p:blipFill>
        <p:spPr>
          <a:xfrm>
            <a:off x="128270" y="2674620"/>
            <a:ext cx="5691505" cy="3869055"/>
          </a:xfrm>
          <a:prstGeom prst="rect">
            <a:avLst/>
          </a:prstGeom>
        </p:spPr>
      </p:pic>
      <p:pic>
        <p:nvPicPr>
          <p:cNvPr id="5" name="图片 4"/>
          <p:cNvPicPr>
            <a:picLocks noChangeAspect="1"/>
          </p:cNvPicPr>
          <p:nvPr/>
        </p:nvPicPr>
        <p:blipFill>
          <a:blip r:embed="rId2"/>
          <a:stretch>
            <a:fillRect/>
          </a:stretch>
        </p:blipFill>
        <p:spPr>
          <a:xfrm>
            <a:off x="5819775" y="2674620"/>
            <a:ext cx="5934710" cy="2451735"/>
          </a:xfrm>
          <a:prstGeom prst="rect">
            <a:avLst/>
          </a:prstGeom>
        </p:spPr>
      </p:pic>
      <p:pic>
        <p:nvPicPr>
          <p:cNvPr id="6" name="图片 5"/>
          <p:cNvPicPr>
            <a:picLocks noChangeAspect="1"/>
          </p:cNvPicPr>
          <p:nvPr/>
        </p:nvPicPr>
        <p:blipFill>
          <a:blip r:embed="rId3"/>
          <a:stretch>
            <a:fillRect/>
          </a:stretch>
        </p:blipFill>
        <p:spPr>
          <a:xfrm>
            <a:off x="6405880" y="4352925"/>
            <a:ext cx="4762500" cy="2428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Different? Same? How Did They Conquer the World?</a:t>
            </a:r>
            <a:endParaRPr lang="en-US" altLang="zh-CN"/>
          </a:p>
        </p:txBody>
      </p:sp>
      <p:sp>
        <p:nvSpPr>
          <p:cNvPr id="3" name="内容占位符 2"/>
          <p:cNvSpPr>
            <a:spLocks noGrp="1"/>
          </p:cNvSpPr>
          <p:nvPr>
            <p:ph idx="1"/>
          </p:nvPr>
        </p:nvSpPr>
        <p:spPr>
          <a:xfrm>
            <a:off x="838200" y="1579880"/>
            <a:ext cx="10515600" cy="4351338"/>
          </a:xfrm>
        </p:spPr>
        <p:txBody>
          <a:bodyPr/>
          <a:p>
            <a:r>
              <a:rPr lang="en-US" altLang="zh-CN"/>
              <a:t>Fun Fact: </a:t>
            </a:r>
            <a:r>
              <a:rPr lang="en-US" altLang="zh-CN" b="1"/>
              <a:t>The Big Mac Index</a:t>
            </a:r>
            <a:r>
              <a:rPr lang="en-US" altLang="zh-CN"/>
              <a:t> is an informal measure of purchasing power parity (PPP, </a:t>
            </a:r>
            <a:r>
              <a:rPr lang="zh-CN" altLang="en-US"/>
              <a:t>购买力平价</a:t>
            </a:r>
            <a:r>
              <a:rPr lang="en-US" altLang="zh-CN"/>
              <a:t>) between currencies, based on the price of a Big Mac in different countries. Since 1986, </a:t>
            </a:r>
            <a:r>
              <a:rPr lang="en-US" altLang="zh-CN" i="1"/>
              <a:t>The Economist</a:t>
            </a:r>
            <a:r>
              <a:rPr lang="en-US" altLang="zh-CN"/>
              <a:t> magazine has used the Big Mac Index to compare the purchasing power of currencies globally. They call it 'Burgernomics</a:t>
            </a:r>
            <a:r>
              <a:rPr lang="en-US" altLang="zh-CN">
                <a:sym typeface="+mn-ea"/>
              </a:rPr>
              <a:t>'</a:t>
            </a:r>
            <a:r>
              <a:rPr lang="en-US" altLang="zh-CN"/>
              <a:t>.</a:t>
            </a:r>
            <a:endParaRPr lang="en-US" altLang="zh-CN"/>
          </a:p>
        </p:txBody>
      </p:sp>
      <p:pic>
        <p:nvPicPr>
          <p:cNvPr id="7" name="图片 6"/>
          <p:cNvPicPr/>
          <p:nvPr/>
        </p:nvPicPr>
        <p:blipFill>
          <a:blip r:embed="rId1"/>
          <a:stretch>
            <a:fillRect/>
          </a:stretch>
        </p:blipFill>
        <p:spPr>
          <a:xfrm>
            <a:off x="0" y="3641090"/>
            <a:ext cx="4684395" cy="3216910"/>
          </a:xfrm>
          <a:prstGeom prst="rect">
            <a:avLst/>
          </a:prstGeom>
        </p:spPr>
      </p:pic>
      <p:pic>
        <p:nvPicPr>
          <p:cNvPr id="4" name="图片 3"/>
          <p:cNvPicPr/>
          <p:nvPr/>
        </p:nvPicPr>
        <p:blipFill>
          <a:blip r:embed="rId2"/>
          <a:stretch>
            <a:fillRect/>
          </a:stretch>
        </p:blipFill>
        <p:spPr>
          <a:xfrm>
            <a:off x="7753350" y="3942715"/>
            <a:ext cx="4439285" cy="2914650"/>
          </a:xfrm>
          <a:prstGeom prst="rect">
            <a:avLst/>
          </a:prstGeom>
        </p:spPr>
      </p:pic>
      <p:pic>
        <p:nvPicPr>
          <p:cNvPr id="8" name="图片 7"/>
          <p:cNvPicPr/>
          <p:nvPr/>
        </p:nvPicPr>
        <p:blipFill>
          <a:blip r:embed="rId3"/>
          <a:stretch>
            <a:fillRect/>
          </a:stretch>
        </p:blipFill>
        <p:spPr>
          <a:xfrm>
            <a:off x="4683760" y="3641725"/>
            <a:ext cx="3069590" cy="3216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0"/>
            <a:ext cx="12189460" cy="6857365"/>
          </a:xfrm>
          <a:prstGeom prst="rect">
            <a:avLst/>
          </a:prstGeom>
        </p:spPr>
      </p:pic>
      <p:sp>
        <p:nvSpPr>
          <p:cNvPr id="3" name="矩形 2"/>
          <p:cNvSpPr/>
          <p:nvPr/>
        </p:nvSpPr>
        <p:spPr>
          <a:xfrm>
            <a:off x="-635" y="6404610"/>
            <a:ext cx="4151630"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046480" y="2196465"/>
            <a:ext cx="4297045"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内容占位符 2"/>
          <p:cNvSpPr>
            <a:spLocks noGrp="1"/>
          </p:cNvSpPr>
          <p:nvPr/>
        </p:nvSpPr>
        <p:spPr>
          <a:xfrm>
            <a:off x="838200" y="15519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p:txBody>
      </p:sp>
      <p:sp>
        <p:nvSpPr>
          <p:cNvPr id="5" name="矩形 4"/>
          <p:cNvSpPr/>
          <p:nvPr/>
        </p:nvSpPr>
        <p:spPr>
          <a:xfrm>
            <a:off x="731520" y="1551940"/>
            <a:ext cx="10456545" cy="78803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2400">
                <a:solidFill>
                  <a:schemeClr val="tx1"/>
                </a:solidFill>
              </a:rPr>
              <a:t>Adaptation (Globalization) : While keeping its core menu all around the world, McDonald’s add new items according to local tastes.</a:t>
            </a:r>
            <a:r>
              <a:rPr lang="en-US" altLang="zh-CN" sz="2400"/>
              <a:t>a</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矩形 2"/>
          <p:cNvSpPr/>
          <p:nvPr/>
        </p:nvSpPr>
        <p:spPr>
          <a:xfrm>
            <a:off x="-635" y="6404610"/>
            <a:ext cx="4151630"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046480" y="2196465"/>
            <a:ext cx="4297045" cy="45275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内容占位符 2"/>
          <p:cNvSpPr>
            <a:spLocks noGrp="1"/>
          </p:cNvSpPr>
          <p:nvPr/>
        </p:nvSpPr>
        <p:spPr>
          <a:xfrm>
            <a:off x="838200" y="15519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a:p>
        </p:txBody>
      </p:sp>
      <p:pic>
        <p:nvPicPr>
          <p:cNvPr id="9" name="内容占位符 8"/>
          <p:cNvPicPr>
            <a:picLocks noChangeAspect="1"/>
          </p:cNvPicPr>
          <p:nvPr>
            <p:ph idx="1"/>
          </p:nvPr>
        </p:nvPicPr>
        <p:blipFill>
          <a:blip r:embed="rId1"/>
          <a:stretch>
            <a:fillRect/>
          </a:stretch>
        </p:blipFill>
        <p:spPr>
          <a:xfrm>
            <a:off x="441325" y="365125"/>
            <a:ext cx="11732260" cy="5538470"/>
          </a:xfrm>
          <a:prstGeom prst="rect">
            <a:avLst/>
          </a:prstGeom>
        </p:spPr>
      </p:pic>
      <p:grpSp>
        <p:nvGrpSpPr>
          <p:cNvPr id="14" name="组合 13"/>
          <p:cNvGrpSpPr/>
          <p:nvPr/>
        </p:nvGrpSpPr>
        <p:grpSpPr>
          <a:xfrm>
            <a:off x="2929255" y="365125"/>
            <a:ext cx="9262745" cy="2609850"/>
            <a:chOff x="4613" y="575"/>
            <a:chExt cx="14587" cy="4110"/>
          </a:xfrm>
        </p:grpSpPr>
        <p:pic>
          <p:nvPicPr>
            <p:cNvPr id="10" name="图片 9"/>
            <p:cNvPicPr>
              <a:picLocks noChangeAspect="1"/>
            </p:cNvPicPr>
            <p:nvPr/>
          </p:nvPicPr>
          <p:blipFill>
            <a:blip r:embed="rId2"/>
            <a:stretch>
              <a:fillRect/>
            </a:stretch>
          </p:blipFill>
          <p:spPr>
            <a:xfrm>
              <a:off x="15004" y="575"/>
              <a:ext cx="4196" cy="3682"/>
            </a:xfrm>
            <a:prstGeom prst="rect">
              <a:avLst/>
            </a:prstGeom>
          </p:spPr>
        </p:pic>
        <p:sp>
          <p:nvSpPr>
            <p:cNvPr id="11" name="椭圆 10"/>
            <p:cNvSpPr/>
            <p:nvPr/>
          </p:nvSpPr>
          <p:spPr>
            <a:xfrm>
              <a:off x="4613" y="2867"/>
              <a:ext cx="5910" cy="1818"/>
            </a:xfrm>
            <a:prstGeom prst="ellipse">
              <a:avLst/>
            </a:prstGeom>
            <a:noFill/>
            <a:ln w="127000">
              <a:solidFill>
                <a:srgbClr val="FF0000"/>
              </a:solidFill>
            </a:ln>
            <a:extLst>
              <a:ext uri="{909E8E84-426E-40DD-AFC4-6F175D3DCCD1}">
                <a14:hiddenFill xmlns:a14="http://schemas.microsoft.com/office/drawing/2010/main">
                  <a:solidFill>
                    <a:srgbClr val="FF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a:stCxn id="11" idx="7"/>
            </p:cNvCxnSpPr>
            <p:nvPr/>
          </p:nvCxnSpPr>
          <p:spPr>
            <a:xfrm flipV="1">
              <a:off x="9658" y="2172"/>
              <a:ext cx="5590" cy="961"/>
            </a:xfrm>
            <a:prstGeom prst="straightConnector1">
              <a:avLst/>
            </a:prstGeom>
            <a:ln w="127000">
              <a:solidFill>
                <a:srgbClr val="FF0000"/>
              </a:solidFill>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524510"/>
            <a:ext cx="6096000" cy="5808345"/>
          </a:xfrm>
        </p:spPr>
        <p:txBody>
          <a:bodyPr>
            <a:normAutofit fontScale="80000"/>
          </a:bodyPr>
          <a:p>
            <a:r>
              <a:rPr lang="en-US" altLang="zh-CN">
                <a:latin typeface="Times New Roman" panose="02020603050405020304" charset="0"/>
                <a:cs typeface="Times New Roman" panose="02020603050405020304" charset="0"/>
              </a:rPr>
              <a:t>The Filet-O-Fish became my menu item of choice. Its </a:t>
            </a:r>
            <a:r>
              <a:rPr lang="en-US" altLang="zh-CN">
                <a:highlight>
                  <a:srgbClr val="FFFF00"/>
                </a:highlight>
                <a:latin typeface="Times New Roman" panose="02020603050405020304" charset="0"/>
                <a:cs typeface="Times New Roman" panose="02020603050405020304" charset="0"/>
              </a:rPr>
              <a:t>virtues</a:t>
            </a:r>
            <a:r>
              <a:rPr lang="en-US" altLang="zh-CN">
                <a:latin typeface="Times New Roman" panose="02020603050405020304" charset="0"/>
                <a:cs typeface="Times New Roman" panose="02020603050405020304" charset="0"/>
              </a:rPr>
              <a:t> are too many to count; </a:t>
            </a:r>
            <a:r>
              <a:rPr lang="en-US" altLang="zh-CN" u="sng">
                <a:latin typeface="Times New Roman" panose="02020603050405020304" charset="0"/>
                <a:cs typeface="Times New Roman" panose="02020603050405020304" charset="0"/>
              </a:rPr>
              <a:t>doing so would be futile.</a:t>
            </a:r>
            <a:r>
              <a:rPr lang="en-US" altLang="zh-CN">
                <a:latin typeface="Times New Roman" panose="02020603050405020304" charset="0"/>
                <a:cs typeface="Times New Roman" panose="02020603050405020304" charset="0"/>
              </a:rPr>
              <a:t> As McDonald’s only seafood-based option, the Filet-O-Fish’s </a:t>
            </a:r>
            <a:r>
              <a:rPr lang="en-US" altLang="zh-CN">
                <a:highlight>
                  <a:srgbClr val="FFFF00"/>
                </a:highlight>
                <a:latin typeface="Times New Roman" panose="02020603050405020304" charset="0"/>
                <a:cs typeface="Times New Roman" panose="02020603050405020304" charset="0"/>
              </a:rPr>
              <a:t>semblance</a:t>
            </a:r>
            <a:r>
              <a:rPr lang="en-US" altLang="zh-CN">
                <a:latin typeface="Times New Roman" panose="02020603050405020304" charset="0"/>
                <a:cs typeface="Times New Roman" panose="02020603050405020304" charset="0"/>
              </a:rPr>
              <a:t> of relative health appealed to my parents. Luckily it was also McDonald’s most delicious item. </a:t>
            </a:r>
            <a:r>
              <a:rPr lang="en-US" altLang="zh-CN" u="sng">
                <a:latin typeface="Times New Roman" panose="02020603050405020304" charset="0"/>
                <a:cs typeface="Times New Roman" panose="02020603050405020304" charset="0"/>
              </a:rPr>
              <a:t>It played to my Chinese palate</a:t>
            </a:r>
            <a:r>
              <a:rPr lang="en-US" altLang="zh-CN">
                <a:latin typeface="Times New Roman" panose="02020603050405020304" charset="0"/>
                <a:cs typeface="Times New Roman" panose="02020603050405020304" charset="0"/>
              </a:rPr>
              <a:t>: While other McDonald’s buns were toasted, the Filet-O-Fish’s was steamed, much like the baozi. From its honeyed starch to its tangy tartar and savory fillet, the taste of the Filet-O-Fish carries </a:t>
            </a:r>
            <a:r>
              <a:rPr lang="en-US" altLang="zh-CN" u="sng">
                <a:latin typeface="Times New Roman" panose="02020603050405020304" charset="0"/>
                <a:cs typeface="Times New Roman" panose="02020603050405020304" charset="0"/>
              </a:rPr>
              <a:t>an ineffable umami-ness</a:t>
            </a:r>
            <a:r>
              <a:rPr lang="en-US" altLang="zh-CN">
                <a:latin typeface="Times New Roman" panose="02020603050405020304" charset="0"/>
                <a:cs typeface="Times New Roman" panose="02020603050405020304" charset="0"/>
              </a:rPr>
              <a:t>. At once sweet and sour, it reminds me of orange-chicken sauce: a plausibly Chinese flavor mass-produced in America. Eating one always felt transportive — the equivalent of Proust’s madeleine for my Chinese diasporic upbringing.</a:t>
            </a:r>
            <a:endParaRPr lang="en-US" altLang="zh-CN">
              <a:latin typeface="Times New Roman" panose="02020603050405020304" charset="0"/>
              <a:cs typeface="Times New Roman" panose="02020603050405020304" charset="0"/>
            </a:endParaRPr>
          </a:p>
          <a:p>
            <a:pPr marL="0" indent="0">
              <a:buNone/>
            </a:pPr>
            <a:r>
              <a:rPr lang="en-US" altLang="zh-CN">
                <a:latin typeface="Times New Roman" panose="02020603050405020304" charset="0"/>
                <a:cs typeface="Times New Roman" panose="02020603050405020304" charset="0"/>
                <a:sym typeface="+mn-ea"/>
              </a:rPr>
              <a:t>—</a:t>
            </a:r>
            <a:r>
              <a:rPr lang="en-US" altLang="zh-CN" i="1">
                <a:latin typeface="Times New Roman" panose="02020603050405020304" charset="0"/>
                <a:cs typeface="Times New Roman" panose="02020603050405020304" charset="0"/>
              </a:rPr>
              <a:t>Why the Filet-O-Fish Is My Gold Standard for Fast Food</a:t>
            </a:r>
            <a:endParaRPr lang="en-US" altLang="zh-CN" i="1">
              <a:latin typeface="Times New Roman" panose="02020603050405020304" charset="0"/>
              <a:cs typeface="Times New Roman" panose="02020603050405020304" charset="0"/>
            </a:endParaRPr>
          </a:p>
        </p:txBody>
      </p:sp>
      <p:sp>
        <p:nvSpPr>
          <p:cNvPr id="5" name="文本框 4"/>
          <p:cNvSpPr txBox="1"/>
          <p:nvPr/>
        </p:nvSpPr>
        <p:spPr>
          <a:xfrm>
            <a:off x="6096000" y="664210"/>
            <a:ext cx="5499100" cy="5311775"/>
          </a:xfrm>
          <a:prstGeom prst="rect">
            <a:avLst/>
          </a:prstGeom>
        </p:spPr>
        <p:txBody>
          <a:bodyPr wrap="square">
            <a:noAutofit/>
          </a:bodyPr>
          <a:p>
            <a:pPr marL="0" indent="0"/>
            <a:r>
              <a:rPr lang="zh-CN" altLang="en-US" sz="2000" b="0" i="0">
                <a:solidFill>
                  <a:srgbClr val="333333"/>
                </a:solidFill>
                <a:latin typeface="楷体" panose="02010609060101010101" charset="-122"/>
                <a:ea typeface="楷体" panose="02010609060101010101" charset="-122"/>
              </a:rPr>
              <a:t>麦香鱼成了我总在菜单上点的东西。它的</a:t>
            </a:r>
            <a:r>
              <a:rPr lang="zh-CN" altLang="en-US" sz="2000" i="0">
                <a:solidFill>
                  <a:srgbClr val="333333"/>
                </a:solidFill>
                <a:highlight>
                  <a:srgbClr val="FFFF00"/>
                </a:highlight>
                <a:latin typeface="楷体" panose="02010609060101010101" charset="-122"/>
                <a:ea typeface="楷体" panose="02010609060101010101" charset="-122"/>
              </a:rPr>
              <a:t>优点</a:t>
            </a:r>
            <a:r>
              <a:rPr lang="zh-CN" altLang="en-US" sz="2000" b="0" i="0">
                <a:solidFill>
                  <a:srgbClr val="333333"/>
                </a:solidFill>
                <a:latin typeface="楷体" panose="02010609060101010101" charset="-122"/>
                <a:ea typeface="楷体" panose="02010609060101010101" charset="-122"/>
              </a:rPr>
              <a:t>太多了，</a:t>
            </a:r>
            <a:r>
              <a:rPr lang="zh-CN" altLang="en-US" sz="2000" b="0" i="0" u="sng">
                <a:solidFill>
                  <a:srgbClr val="333333"/>
                </a:solidFill>
                <a:latin typeface="楷体" panose="02010609060101010101" charset="-122"/>
                <a:ea typeface="楷体" panose="02010609060101010101" charset="-122"/>
              </a:rPr>
              <a:t>不可能一一道出</a:t>
            </a:r>
            <a:r>
              <a:rPr lang="zh-CN" altLang="en-US" sz="2000" b="0" i="0">
                <a:solidFill>
                  <a:srgbClr val="333333"/>
                </a:solidFill>
                <a:latin typeface="楷体" panose="02010609060101010101" charset="-122"/>
                <a:ea typeface="楷体" panose="02010609060101010101" charset="-122"/>
              </a:rPr>
              <a:t>。麦香鱼是麦当劳唯一的海味选择，其相对健康的</a:t>
            </a:r>
            <a:r>
              <a:rPr lang="zh-CN" altLang="en-US" sz="2000" b="0" i="0">
                <a:solidFill>
                  <a:srgbClr val="333333"/>
                </a:solidFill>
                <a:highlight>
                  <a:srgbClr val="FFFF00"/>
                </a:highlight>
                <a:latin typeface="楷体" panose="02010609060101010101" charset="-122"/>
                <a:ea typeface="楷体" panose="02010609060101010101" charset="-122"/>
              </a:rPr>
              <a:t>假象</a:t>
            </a:r>
            <a:r>
              <a:rPr lang="zh-CN" altLang="en-US" sz="2000" b="0" i="0">
                <a:solidFill>
                  <a:srgbClr val="333333"/>
                </a:solidFill>
                <a:latin typeface="楷体" panose="02010609060101010101" charset="-122"/>
                <a:ea typeface="楷体" panose="02010609060101010101" charset="-122"/>
              </a:rPr>
              <a:t>对我父母颇有吸引力。幸运的是，它也是麦当劳最美味的食物，</a:t>
            </a:r>
            <a:r>
              <a:rPr lang="zh-CN" altLang="en-US" sz="2000" b="0" i="0" u="sng">
                <a:solidFill>
                  <a:srgbClr val="333333"/>
                </a:solidFill>
                <a:latin typeface="楷体" panose="02010609060101010101" charset="-122"/>
                <a:ea typeface="楷体" panose="02010609060101010101" charset="-122"/>
              </a:rPr>
              <a:t>迎合了我的中国人口味</a:t>
            </a:r>
            <a:r>
              <a:rPr lang="zh-CN" altLang="en-US" sz="2000" b="0" i="0">
                <a:solidFill>
                  <a:srgbClr val="333333"/>
                </a:solidFill>
                <a:latin typeface="楷体" panose="02010609060101010101" charset="-122"/>
                <a:ea typeface="楷体" panose="02010609060101010101" charset="-122"/>
              </a:rPr>
              <a:t>。麦当劳其他汉堡的包是烤的，麦香鱼的是蒸的，很像包子。从甜甜的面包、滋味沙拉酱到美味的鱼柳，麦香鱼的味道有</a:t>
            </a:r>
            <a:r>
              <a:rPr lang="zh-CN" altLang="en-US" sz="2000" b="0" i="0" u="sng">
                <a:solidFill>
                  <a:srgbClr val="333333"/>
                </a:solidFill>
                <a:latin typeface="楷体" panose="02010609060101010101" charset="-122"/>
                <a:ea typeface="楷体" panose="02010609060101010101" charset="-122"/>
              </a:rPr>
              <a:t>一种难以形容的鲜</a:t>
            </a:r>
            <a:r>
              <a:rPr lang="zh-CN" altLang="en-US" sz="2000" b="0" i="0">
                <a:solidFill>
                  <a:srgbClr val="333333"/>
                </a:solidFill>
                <a:latin typeface="楷体" panose="02010609060101010101" charset="-122"/>
                <a:ea typeface="楷体" panose="02010609060101010101" charset="-122"/>
              </a:rPr>
              <a:t>。其酸甜参半的味道，让我想起在美国常见的所谓中国菜陈皮鸡。每次吃麦香鱼汉堡都有一种穿越感，对我这种在海外长大的中国人来说，它相当于普鲁斯特的马德琳小蛋糕。</a:t>
            </a:r>
            <a:endParaRPr lang="zh-CN" altLang="en-US" sz="2000" b="0" i="0">
              <a:solidFill>
                <a:srgbClr val="333333"/>
              </a:solidFill>
              <a:latin typeface="楷体" panose="02010609060101010101" charset="-122"/>
              <a:ea typeface="楷体" panose="02010609060101010101" charset="-122"/>
            </a:endParaRPr>
          </a:p>
        </p:txBody>
      </p:sp>
      <p:pic>
        <p:nvPicPr>
          <p:cNvPr id="6" name="图片 5"/>
          <p:cNvPicPr>
            <a:picLocks noChangeAspect="1"/>
          </p:cNvPicPr>
          <p:nvPr/>
        </p:nvPicPr>
        <p:blipFill>
          <a:blip r:embed="rId1"/>
          <a:stretch>
            <a:fillRect/>
          </a:stretch>
        </p:blipFill>
        <p:spPr>
          <a:xfrm>
            <a:off x="6150610" y="4415790"/>
            <a:ext cx="2664460" cy="2338070"/>
          </a:xfrm>
          <a:prstGeom prst="rect">
            <a:avLst/>
          </a:prstGeom>
        </p:spPr>
      </p:pic>
      <p:pic>
        <p:nvPicPr>
          <p:cNvPr id="9" name="图片 8"/>
          <p:cNvPicPr>
            <a:picLocks noChangeAspect="1"/>
          </p:cNvPicPr>
          <p:nvPr/>
        </p:nvPicPr>
        <p:blipFill>
          <a:blip r:embed="rId2"/>
          <a:stretch>
            <a:fillRect/>
          </a:stretch>
        </p:blipFill>
        <p:spPr>
          <a:xfrm>
            <a:off x="8921115" y="4575810"/>
            <a:ext cx="2697480" cy="2018665"/>
          </a:xfrm>
          <a:prstGeom prst="rect">
            <a:avLst/>
          </a:prstGeom>
        </p:spPr>
      </p:pic>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4641</Words>
  <Application>WPS 演示</Application>
  <PresentationFormat>宽屏</PresentationFormat>
  <Paragraphs>69</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宋体</vt:lpstr>
      <vt:lpstr>Wingdings</vt:lpstr>
      <vt:lpstr>Times New Roman</vt:lpstr>
      <vt:lpstr>楷体</vt:lpstr>
      <vt:lpstr>Calibri</vt:lpstr>
      <vt:lpstr>微软雅黑</vt:lpstr>
      <vt:lpstr>Arial Unicode MS</vt:lpstr>
      <vt:lpstr>WPS</vt:lpstr>
      <vt:lpstr>McDonald's: More Than Just Fast Food</vt:lpstr>
      <vt:lpstr>What's Your Favorite Item in McDonald’s?</vt:lpstr>
      <vt:lpstr> It All Started with Speed...</vt:lpstr>
      <vt:lpstr>The Man with a Vision</vt:lpstr>
      <vt:lpstr>Different? Same? How Did They Conquer the World?</vt:lpstr>
      <vt:lpstr>Different? Same? How Did They Conquer the World?</vt:lpstr>
      <vt:lpstr>PowerPoint 演示文稿</vt:lpstr>
      <vt:lpstr>PowerPoint 演示文稿</vt:lpstr>
      <vt:lpstr>PowerPoint 演示文稿</vt:lpstr>
      <vt:lpstr>PowerPoint 演示文稿</vt:lpstr>
      <vt:lpstr>PowerPoint 演示文稿</vt:lpstr>
      <vt:lpstr>McDonald's: More Than Just Fast Food</vt:lpstr>
      <vt:lpstr>Different? Same? How Did They Conquer the World?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叫俺一声老航哥</cp:lastModifiedBy>
  <cp:revision>13</cp:revision>
  <dcterms:created xsi:type="dcterms:W3CDTF">2023-08-09T12:44:00Z</dcterms:created>
  <dcterms:modified xsi:type="dcterms:W3CDTF">2025-10-08T16:05:51Z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0FFB374EF87741258E9EC42A4DEF22FC_13</vt:lpwstr>
  </property>
</Properties>
</file>